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handoutMasterIdLst>
    <p:handoutMasterId r:id="rId9"/>
  </p:handoutMasterIdLst>
  <p:sldIdLst>
    <p:sldId id="281" r:id="rId3"/>
    <p:sldId id="271" r:id="rId4"/>
    <p:sldId id="272" r:id="rId5"/>
    <p:sldId id="273" r:id="rId6"/>
    <p:sldId id="274" r:id="rId7"/>
    <p:sldId id="275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C751B7-1BB3-4302-8570-33ACFE991469}" type="datetimeFigureOut">
              <a:rPr lang="en-US" smtClean="0"/>
              <a:t>11/3/2015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E97C76-3F02-4F09-AA02-D17EE68244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2614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D66FFB-77BC-4311-A99C-620A253DA50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7807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153A21-F651-423C-82F6-73FD067E32A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3977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085719-087F-4694-803F-D5C211C456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38016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47AE4-15F6-41EB-8ECF-9270696DB57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66FEF-187D-4063-B64D-AC5E6BCD9F1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83388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47AE4-15F6-41EB-8ECF-9270696DB57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66FEF-187D-4063-B64D-AC5E6BCD9F1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8161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47AE4-15F6-41EB-8ECF-9270696DB57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66FEF-187D-4063-B64D-AC5E6BCD9F1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7439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47AE4-15F6-41EB-8ECF-9270696DB57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66FEF-187D-4063-B64D-AC5E6BCD9F1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0093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47AE4-15F6-41EB-8ECF-9270696DB57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66FEF-187D-4063-B64D-AC5E6BCD9F1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03738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47AE4-15F6-41EB-8ECF-9270696DB57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66FEF-187D-4063-B64D-AC5E6BCD9F1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30079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47AE4-15F6-41EB-8ECF-9270696DB57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66FEF-187D-4063-B64D-AC5E6BCD9F1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082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47AE4-15F6-41EB-8ECF-9270696DB57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66FEF-187D-4063-B64D-AC5E6BCD9F1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341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224BAF-F53A-4134-B343-734CD36B75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06655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47AE4-15F6-41EB-8ECF-9270696DB57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66FEF-187D-4063-B64D-AC5E6BCD9F1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7981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47AE4-15F6-41EB-8ECF-9270696DB57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66FEF-187D-4063-B64D-AC5E6BCD9F1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47980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47AE4-15F6-41EB-8ECF-9270696DB57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66FEF-187D-4063-B64D-AC5E6BCD9F1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361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0BBAD0-65E0-4B10-A9DA-A2B8F5DCA1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8161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D071EC-8680-4DA2-99CA-379ED5CFC72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9355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D9B79C-9B6F-4048-B928-B0556F90F52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2385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F453B2-87AB-4BDF-A121-2AE81EABC0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4055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A0551D-A53B-413D-B3DD-99101213C50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5384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ACB42D-D39E-455E-86E1-FFF2E620C11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3825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DE9F83-1996-46D8-A895-7AAC4139443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248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869C250-B4D2-46DD-9B0A-A879FF5DCD5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D247AE4-15F6-41EB-8ECF-9270696DB57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11/3/2015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466FEF-187D-4063-B64D-AC5E6BCD9F1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5154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28600" y="1219200"/>
            <a:ext cx="8686800" cy="4525963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s-ES" altLang="en-US" b="1" dirty="0">
                <a:solidFill>
                  <a:srgbClr val="FF0000"/>
                </a:solidFill>
              </a:rPr>
              <a:t>Propósito # </a:t>
            </a:r>
            <a:r>
              <a:rPr lang="es-ES" altLang="en-US" b="1" dirty="0" smtClean="0">
                <a:solidFill>
                  <a:srgbClr val="FF0000"/>
                </a:solidFill>
              </a:rPr>
              <a:t>13b:</a:t>
            </a:r>
            <a:r>
              <a:rPr lang="es-ES" altLang="en-US" b="1" dirty="0" smtClean="0"/>
              <a:t> </a:t>
            </a:r>
            <a:r>
              <a:rPr lang="es-ES" altLang="en-US" dirty="0"/>
              <a:t>¿Cómo son los </a:t>
            </a:r>
            <a:r>
              <a:rPr lang="es-ES" altLang="en-US" dirty="0" smtClean="0"/>
              <a:t>profesores </a:t>
            </a:r>
            <a:r>
              <a:rPr lang="es-ES" altLang="en-US" dirty="0"/>
              <a:t>en tu escuela? </a:t>
            </a:r>
            <a:endParaRPr lang="es-ES" altLang="en-US" dirty="0" smtClean="0"/>
          </a:p>
          <a:p>
            <a:pPr>
              <a:buFontTx/>
              <a:buNone/>
            </a:pPr>
            <a:r>
              <a:rPr lang="es-ES" altLang="en-US" sz="2800" dirty="0" smtClean="0">
                <a:solidFill>
                  <a:srgbClr val="00B050"/>
                </a:solidFill>
              </a:rPr>
              <a:t>L.O.: To </a:t>
            </a:r>
            <a:r>
              <a:rPr lang="es-ES" altLang="en-US" sz="2800" dirty="0" err="1" smtClean="0">
                <a:solidFill>
                  <a:srgbClr val="00B050"/>
                </a:solidFill>
              </a:rPr>
              <a:t>review</a:t>
            </a:r>
            <a:r>
              <a:rPr lang="es-ES" altLang="en-US" sz="2800" dirty="0" smtClean="0">
                <a:solidFill>
                  <a:srgbClr val="00B050"/>
                </a:solidFill>
              </a:rPr>
              <a:t> </a:t>
            </a:r>
            <a:r>
              <a:rPr lang="es-ES" altLang="en-US" sz="2800" dirty="0" err="1" smtClean="0">
                <a:solidFill>
                  <a:srgbClr val="00B050"/>
                </a:solidFill>
              </a:rPr>
              <a:t>for</a:t>
            </a:r>
            <a:r>
              <a:rPr lang="es-ES" altLang="en-US" sz="2800" dirty="0" smtClean="0">
                <a:solidFill>
                  <a:srgbClr val="00B050"/>
                </a:solidFill>
              </a:rPr>
              <a:t> </a:t>
            </a:r>
            <a:r>
              <a:rPr lang="es-ES" altLang="en-US" sz="2800" dirty="0" err="1" smtClean="0">
                <a:solidFill>
                  <a:srgbClr val="00B050"/>
                </a:solidFill>
              </a:rPr>
              <a:t>adjective</a:t>
            </a:r>
            <a:r>
              <a:rPr lang="es-ES" altLang="en-US" sz="2800" dirty="0" smtClean="0">
                <a:solidFill>
                  <a:srgbClr val="00B050"/>
                </a:solidFill>
              </a:rPr>
              <a:t>/</a:t>
            </a:r>
            <a:r>
              <a:rPr lang="es-ES" altLang="en-US" sz="2800" dirty="0" err="1" smtClean="0">
                <a:solidFill>
                  <a:srgbClr val="00B050"/>
                </a:solidFill>
              </a:rPr>
              <a:t>interrogative</a:t>
            </a:r>
            <a:r>
              <a:rPr lang="es-ES" altLang="en-US" sz="2800" dirty="0" smtClean="0">
                <a:solidFill>
                  <a:srgbClr val="00B050"/>
                </a:solidFill>
              </a:rPr>
              <a:t> </a:t>
            </a:r>
            <a:r>
              <a:rPr lang="es-ES" altLang="en-US" sz="2800" dirty="0" err="1" smtClean="0">
                <a:solidFill>
                  <a:srgbClr val="00B050"/>
                </a:solidFill>
              </a:rPr>
              <a:t>words</a:t>
            </a:r>
            <a:r>
              <a:rPr lang="es-ES" altLang="en-US" sz="2800" dirty="0" smtClean="0">
                <a:solidFill>
                  <a:srgbClr val="00B050"/>
                </a:solidFill>
              </a:rPr>
              <a:t> </a:t>
            </a:r>
            <a:r>
              <a:rPr lang="es-ES" altLang="en-US" sz="2800" dirty="0" err="1" smtClean="0">
                <a:solidFill>
                  <a:srgbClr val="00B050"/>
                </a:solidFill>
              </a:rPr>
              <a:t>quiz</a:t>
            </a:r>
            <a:r>
              <a:rPr lang="es-ES" altLang="en-US" sz="2800" dirty="0" smtClean="0">
                <a:solidFill>
                  <a:srgbClr val="00B050"/>
                </a:solidFill>
              </a:rPr>
              <a:t>.</a:t>
            </a:r>
            <a:endParaRPr lang="es-ES" altLang="en-US" sz="2800" dirty="0">
              <a:solidFill>
                <a:srgbClr val="00B050"/>
              </a:solidFill>
            </a:endParaRPr>
          </a:p>
          <a:p>
            <a:pPr>
              <a:buFontTx/>
              <a:buNone/>
            </a:pPr>
            <a:r>
              <a:rPr lang="es-ES" altLang="en-US" b="1" dirty="0" smtClean="0">
                <a:solidFill>
                  <a:srgbClr val="FF0000"/>
                </a:solidFill>
              </a:rPr>
              <a:t>Actividad </a:t>
            </a:r>
            <a:r>
              <a:rPr lang="es-ES" altLang="en-US" b="1" dirty="0">
                <a:solidFill>
                  <a:srgbClr val="FF0000"/>
                </a:solidFill>
              </a:rPr>
              <a:t>Inicial</a:t>
            </a:r>
            <a:r>
              <a:rPr lang="es-ES" altLang="en-US" b="1" dirty="0" smtClean="0">
                <a:solidFill>
                  <a:srgbClr val="FF0000"/>
                </a:solidFill>
              </a:rPr>
              <a:t>:</a:t>
            </a:r>
          </a:p>
          <a:p>
            <a:r>
              <a:rPr lang="es-ES" altLang="en-US" b="1" dirty="0" smtClean="0">
                <a:solidFill>
                  <a:srgbClr val="0000FF"/>
                </a:solidFill>
              </a:rPr>
              <a:t>TOMAR QUIZ 1: CAPITULO 1</a:t>
            </a:r>
            <a:endParaRPr lang="en-US" altLang="en-US" dirty="0">
              <a:solidFill>
                <a:srgbClr val="0000FF"/>
              </a:solidFill>
            </a:endParaRPr>
          </a:p>
          <a:p>
            <a:r>
              <a:rPr lang="es-ES" altLang="en-US" dirty="0" smtClean="0"/>
              <a:t>Escribe un </a:t>
            </a:r>
            <a:r>
              <a:rPr lang="es-ES" altLang="en-US" dirty="0" err="1" smtClean="0"/>
              <a:t>parrafo</a:t>
            </a:r>
            <a:r>
              <a:rPr lang="es-ES" altLang="en-US" dirty="0"/>
              <a:t>…. </a:t>
            </a:r>
            <a:r>
              <a:rPr lang="es-ES" altLang="en-US" dirty="0" smtClean="0"/>
              <a:t>¿Quién es tu </a:t>
            </a:r>
            <a:r>
              <a:rPr lang="es-ES" altLang="en-US" dirty="0" smtClean="0"/>
              <a:t>profesor </a:t>
            </a:r>
            <a:r>
              <a:rPr lang="es-ES" altLang="en-US" dirty="0" smtClean="0"/>
              <a:t>de </a:t>
            </a:r>
            <a:r>
              <a:rPr lang="es-ES" altLang="en-US" dirty="0" err="1" smtClean="0"/>
              <a:t>musica</a:t>
            </a:r>
            <a:r>
              <a:rPr lang="es-ES" altLang="en-US" dirty="0" smtClean="0"/>
              <a:t>?  ¿Cómo es?</a:t>
            </a:r>
            <a:endParaRPr lang="es-ES" altLang="en-US" dirty="0" smtClean="0"/>
          </a:p>
          <a:p>
            <a:endParaRPr lang="en-US" altLang="en-US" b="1" dirty="0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9144000" cy="1143000"/>
          </a:xfrm>
          <a:noFill/>
          <a:ln/>
        </p:spPr>
        <p:txBody>
          <a:bodyPr>
            <a:normAutofit fontScale="90000"/>
          </a:bodyPr>
          <a:lstStyle/>
          <a:p>
            <a:pPr algn="l"/>
            <a:r>
              <a:rPr lang="en-US" altLang="en-US" sz="3600" dirty="0">
                <a:solidFill>
                  <a:srgbClr val="7030A0"/>
                </a:solidFill>
              </a:rPr>
              <a:t>Me llamo ________ 		Clase </a:t>
            </a:r>
            <a:r>
              <a:rPr lang="en-US" altLang="en-US" sz="3600" dirty="0" smtClean="0">
                <a:solidFill>
                  <a:srgbClr val="7030A0"/>
                </a:solidFill>
              </a:rPr>
              <a:t>602</a:t>
            </a:r>
            <a:r>
              <a:rPr lang="en-US" altLang="en-US" sz="3600" dirty="0">
                <a:solidFill>
                  <a:srgbClr val="7030A0"/>
                </a:solidFill>
              </a:rPr>
              <a:t/>
            </a:r>
            <a:br>
              <a:rPr lang="en-US" altLang="en-US" sz="3600" dirty="0">
                <a:solidFill>
                  <a:srgbClr val="7030A0"/>
                </a:solidFill>
              </a:rPr>
            </a:br>
            <a:r>
              <a:rPr lang="en-US" altLang="en-US" sz="3600" dirty="0">
                <a:solidFill>
                  <a:srgbClr val="7030A0"/>
                </a:solidFill>
              </a:rPr>
              <a:t>La fecha es el </a:t>
            </a:r>
            <a:r>
              <a:rPr lang="en-US" altLang="en-US" sz="3600" dirty="0">
                <a:solidFill>
                  <a:srgbClr val="7030A0"/>
                </a:solidFill>
              </a:rPr>
              <a:t>5</a:t>
            </a:r>
            <a:r>
              <a:rPr lang="en-US" altLang="en-US" sz="3600" dirty="0" smtClean="0">
                <a:solidFill>
                  <a:srgbClr val="7030A0"/>
                </a:solidFill>
              </a:rPr>
              <a:t> </a:t>
            </a:r>
            <a:r>
              <a:rPr lang="en-US" altLang="en-US" sz="3600" dirty="0" err="1" smtClean="0">
                <a:solidFill>
                  <a:srgbClr val="7030A0"/>
                </a:solidFill>
              </a:rPr>
              <a:t>noviembre</a:t>
            </a:r>
            <a:r>
              <a:rPr lang="en-US" altLang="en-US" sz="3600" dirty="0" smtClean="0">
                <a:solidFill>
                  <a:srgbClr val="7030A0"/>
                </a:solidFill>
              </a:rPr>
              <a:t> </a:t>
            </a:r>
            <a:r>
              <a:rPr lang="en-US" altLang="en-US" sz="3600" dirty="0">
                <a:solidFill>
                  <a:srgbClr val="7030A0"/>
                </a:solidFill>
              </a:rPr>
              <a:t>del </a:t>
            </a:r>
            <a:r>
              <a:rPr lang="en-US" altLang="en-US" sz="3600" dirty="0" smtClean="0">
                <a:solidFill>
                  <a:srgbClr val="7030A0"/>
                </a:solidFill>
              </a:rPr>
              <a:t>2015</a:t>
            </a:r>
            <a:endParaRPr lang="en-US" altLang="en-US" sz="3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33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85950" y="-237748"/>
            <a:ext cx="14382750" cy="8086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81600" y="2667000"/>
            <a:ext cx="1274708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El </a:t>
            </a:r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colegio</a:t>
            </a:r>
            <a:endParaRPr lang="en-US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48200" y="2209800"/>
            <a:ext cx="1749197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La </a:t>
            </a:r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escuela</a:t>
            </a:r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      </a:t>
            </a:r>
            <a:endParaRPr lang="en-US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2831068"/>
            <a:ext cx="2133600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Los </a:t>
            </a:r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alumnos</a:t>
            </a:r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      </a:t>
            </a:r>
            <a:endParaRPr lang="en-US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95800" y="4507468"/>
            <a:ext cx="2031325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Las </a:t>
            </a:r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alumnas</a:t>
            </a:r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       </a:t>
            </a:r>
            <a:endParaRPr lang="en-US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78456" y="1905000"/>
            <a:ext cx="1293944" cy="830997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endParaRPr lang="en-US" sz="2400" b="1" dirty="0" smtClean="0">
              <a:latin typeface="+mj-lt"/>
              <a:cs typeface="Times New Roman" panose="02020603050405020304" pitchFamily="18" charset="0"/>
            </a:endParaRPr>
          </a:p>
          <a:p>
            <a:r>
              <a:rPr lang="en-US" sz="24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School</a:t>
            </a:r>
            <a:r>
              <a:rPr lang="en-US" sz="2400" b="1" dirty="0" smtClean="0">
                <a:latin typeface="+mj-lt"/>
                <a:cs typeface="Times New Roman" panose="02020603050405020304" pitchFamily="18" charset="0"/>
              </a:rPr>
              <a:t> </a:t>
            </a:r>
            <a:endParaRPr lang="en-US" sz="24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48400" y="3124200"/>
            <a:ext cx="1107996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Primaria</a:t>
            </a:r>
            <a:endParaRPr lang="en-US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96000" y="3897868"/>
            <a:ext cx="1300356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Secundria</a:t>
            </a:r>
            <a:endParaRPr lang="en-US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52600" y="4114800"/>
            <a:ext cx="2133600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Los </a:t>
            </a:r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estudiantes</a:t>
            </a:r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      </a:t>
            </a:r>
            <a:endParaRPr lang="en-US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838200"/>
            <a:ext cx="6115777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altLang="en-US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¿Cómo se dice en ingles?</a:t>
            </a:r>
            <a:endParaRPr lang="en-US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391400" y="3048000"/>
            <a:ext cx="1332416" cy="830997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Primary</a:t>
            </a:r>
          </a:p>
          <a:p>
            <a:r>
              <a:rPr lang="en-US" sz="24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(k-6)</a:t>
            </a:r>
            <a:r>
              <a:rPr lang="en-US" sz="2400" b="1" dirty="0" smtClean="0">
                <a:latin typeface="+mj-lt"/>
                <a:cs typeface="Times New Roman" panose="02020603050405020304" pitchFamily="18" charset="0"/>
              </a:rPr>
              <a:t> </a:t>
            </a:r>
            <a:endParaRPr lang="en-US" sz="24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461385" y="3881735"/>
            <a:ext cx="1758815" cy="830997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Secondary</a:t>
            </a:r>
          </a:p>
          <a:p>
            <a:r>
              <a:rPr lang="en-US" sz="24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(7-12)</a:t>
            </a:r>
            <a:r>
              <a:rPr lang="en-US" sz="2400" b="1" dirty="0" smtClean="0">
                <a:latin typeface="+mj-lt"/>
                <a:cs typeface="Times New Roman" panose="02020603050405020304" pitchFamily="18" charset="0"/>
              </a:rPr>
              <a:t> </a:t>
            </a:r>
            <a:endParaRPr lang="en-US" sz="24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51826" y="3254514"/>
            <a:ext cx="1519968" cy="70788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Students</a:t>
            </a:r>
          </a:p>
          <a:p>
            <a:r>
              <a:rPr lang="en-US" sz="2000" b="1" i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(male/mix)</a:t>
            </a:r>
            <a:r>
              <a:rPr lang="en-US" sz="2000" b="1" dirty="0" smtClean="0">
                <a:latin typeface="+mj-lt"/>
                <a:cs typeface="Times New Roman" panose="02020603050405020304" pitchFamily="18" charset="0"/>
              </a:rPr>
              <a:t> </a:t>
            </a:r>
            <a:endParaRPr lang="en-US" sz="20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194277" y="4953000"/>
            <a:ext cx="1282723" cy="70788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Students</a:t>
            </a:r>
          </a:p>
          <a:p>
            <a:r>
              <a:rPr lang="en-US" sz="2000" b="1" i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(female)</a:t>
            </a:r>
            <a:endParaRPr lang="en-US" sz="20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456744" y="4572000"/>
            <a:ext cx="1353256" cy="40011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Students</a:t>
            </a:r>
            <a:r>
              <a:rPr lang="en-US" sz="2000" b="1" dirty="0" smtClean="0">
                <a:latin typeface="+mj-lt"/>
                <a:cs typeface="Times New Roman" panose="02020603050405020304" pitchFamily="18" charset="0"/>
              </a:rPr>
              <a:t> </a:t>
            </a:r>
            <a:endParaRPr lang="en-US" sz="2000" b="1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225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45283" y="0"/>
            <a:ext cx="13146683" cy="739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228600" y="1066800"/>
            <a:ext cx="6115777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altLang="en-US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¿Cómo se dice en ingles?</a:t>
            </a:r>
            <a:endParaRPr lang="en-US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" y="2438400"/>
            <a:ext cx="2133600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Ambiciosos</a:t>
            </a:r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 (as)</a:t>
            </a:r>
            <a:endParaRPr lang="en-US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5345668"/>
            <a:ext cx="2133600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Estudiosos</a:t>
            </a:r>
            <a:endParaRPr lang="en-US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78714" y="2456358"/>
            <a:ext cx="2133600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Perezosos</a:t>
            </a:r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 (as)</a:t>
            </a:r>
            <a:endParaRPr lang="en-US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24200" y="2419290"/>
            <a:ext cx="1508746" cy="40011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Ambitious</a:t>
            </a:r>
            <a:r>
              <a:rPr lang="en-US" sz="2000" b="1" dirty="0" smtClean="0">
                <a:latin typeface="+mj-lt"/>
                <a:cs typeface="Times New Roman" panose="02020603050405020304" pitchFamily="18" charset="0"/>
              </a:rPr>
              <a:t> </a:t>
            </a:r>
            <a:endParaRPr lang="en-US" sz="20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47800" y="5772090"/>
            <a:ext cx="1353256" cy="40011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Studious</a:t>
            </a:r>
            <a:r>
              <a:rPr lang="en-US" sz="2000" b="1" dirty="0" smtClean="0">
                <a:latin typeface="+mj-lt"/>
                <a:cs typeface="Times New Roman" panose="02020603050405020304" pitchFamily="18" charset="0"/>
              </a:rPr>
              <a:t> </a:t>
            </a:r>
            <a:endParaRPr lang="en-US" sz="20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77000" y="2876490"/>
            <a:ext cx="739305" cy="40011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lazy</a:t>
            </a:r>
            <a:r>
              <a:rPr lang="en-US" sz="2000" b="1" dirty="0" smtClean="0">
                <a:latin typeface="+mj-lt"/>
                <a:cs typeface="Times New Roman" panose="02020603050405020304" pitchFamily="18" charset="0"/>
              </a:rPr>
              <a:t> </a:t>
            </a:r>
            <a:endParaRPr lang="en-US" sz="2000" b="1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329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1600" y="-76200"/>
            <a:ext cx="14095413" cy="792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13623" y="1066800"/>
            <a:ext cx="6115777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altLang="en-US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¿Cómo se dice en ingles?</a:t>
            </a:r>
            <a:endParaRPr lang="en-US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" y="3288268"/>
            <a:ext cx="2133600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Una</a:t>
            </a:r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solidFill>
                  <a:srgbClr val="008000"/>
                </a:solidFill>
                <a:latin typeface="+mj-lt"/>
                <a:cs typeface="Times New Roman" panose="02020603050405020304" pitchFamily="18" charset="0"/>
              </a:rPr>
              <a:t>clase</a:t>
            </a:r>
            <a:r>
              <a:rPr lang="en-US" b="1" dirty="0" smtClean="0">
                <a:solidFill>
                  <a:srgbClr val="008000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grande</a:t>
            </a:r>
            <a:r>
              <a:rPr lang="en-US" b="1" dirty="0" smtClean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 </a:t>
            </a:r>
            <a:endParaRPr lang="en-US" b="1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95800" y="2754868"/>
            <a:ext cx="2133600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El </a:t>
            </a:r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profesor</a:t>
            </a:r>
            <a:endParaRPr lang="en-US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2764787"/>
            <a:ext cx="1598643" cy="40011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a </a:t>
            </a:r>
            <a:r>
              <a:rPr lang="en-US" sz="2000" b="1" dirty="0" smtClean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big</a:t>
            </a:r>
            <a:r>
              <a:rPr lang="en-US" sz="20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solidFill>
                  <a:srgbClr val="008000"/>
                </a:solidFill>
                <a:latin typeface="+mj-lt"/>
                <a:cs typeface="Times New Roman" panose="02020603050405020304" pitchFamily="18" charset="0"/>
              </a:rPr>
              <a:t>class</a:t>
            </a:r>
            <a:r>
              <a:rPr lang="en-US" sz="2000" b="1" dirty="0" smtClean="0">
                <a:latin typeface="+mj-lt"/>
                <a:cs typeface="Times New Roman" panose="02020603050405020304" pitchFamily="18" charset="0"/>
              </a:rPr>
              <a:t> </a:t>
            </a:r>
            <a:endParaRPr lang="en-US" sz="20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00600" y="2286000"/>
            <a:ext cx="2518638" cy="40011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The teacher </a:t>
            </a:r>
            <a:r>
              <a:rPr lang="en-US" sz="2000" b="1" i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(male)</a:t>
            </a:r>
            <a:r>
              <a:rPr lang="en-US" sz="2000" b="1" dirty="0" smtClean="0">
                <a:latin typeface="+mj-lt"/>
                <a:cs typeface="Times New Roman" panose="02020603050405020304" pitchFamily="18" charset="0"/>
              </a:rPr>
              <a:t> </a:t>
            </a:r>
            <a:endParaRPr lang="en-US" sz="2000" b="1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5508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3000" y="-252141"/>
            <a:ext cx="14001750" cy="7872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5800" y="914400"/>
            <a:ext cx="6115777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altLang="en-US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¿Cómo se dice en ingles?</a:t>
            </a:r>
            <a:endParaRPr lang="en-US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57400" y="2209800"/>
            <a:ext cx="2133600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La </a:t>
            </a:r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profesora</a:t>
            </a:r>
            <a:endParaRPr lang="en-US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29200" y="3200400"/>
            <a:ext cx="2743200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Una</a:t>
            </a:r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solidFill>
                  <a:srgbClr val="008000"/>
                </a:solidFill>
                <a:latin typeface="+mj-lt"/>
                <a:cs typeface="Times New Roman" panose="02020603050405020304" pitchFamily="18" charset="0"/>
              </a:rPr>
              <a:t>clase</a:t>
            </a:r>
            <a:r>
              <a:rPr lang="en-US" b="1" dirty="0" smtClean="0">
                <a:solidFill>
                  <a:srgbClr val="008000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pequeña</a:t>
            </a:r>
            <a:r>
              <a:rPr lang="en-US" b="1" dirty="0" smtClean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 </a:t>
            </a:r>
            <a:endParaRPr lang="en-US" b="1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57244" y="3638490"/>
            <a:ext cx="1834156" cy="40011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a </a:t>
            </a:r>
            <a:r>
              <a:rPr lang="en-US" sz="2000" b="1" dirty="0" smtClean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small</a:t>
            </a:r>
            <a:r>
              <a:rPr lang="en-US" sz="20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solidFill>
                  <a:srgbClr val="008000"/>
                </a:solidFill>
                <a:latin typeface="+mj-lt"/>
                <a:cs typeface="Times New Roman" panose="02020603050405020304" pitchFamily="18" charset="0"/>
              </a:rPr>
              <a:t>class</a:t>
            </a:r>
            <a:r>
              <a:rPr lang="en-US" sz="2000" b="1" dirty="0" smtClean="0">
                <a:latin typeface="+mj-lt"/>
                <a:cs typeface="Times New Roman" panose="02020603050405020304" pitchFamily="18" charset="0"/>
              </a:rPr>
              <a:t> </a:t>
            </a:r>
            <a:endParaRPr lang="en-US" sz="20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67200" y="2209800"/>
            <a:ext cx="2746265" cy="40011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The teacher </a:t>
            </a:r>
            <a:r>
              <a:rPr lang="en-US" sz="2000" b="1" i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(female)</a:t>
            </a:r>
            <a:r>
              <a:rPr lang="en-US" sz="2000" b="1" dirty="0" smtClean="0">
                <a:latin typeface="+mj-lt"/>
                <a:cs typeface="Times New Roman" panose="02020603050405020304" pitchFamily="18" charset="0"/>
              </a:rPr>
              <a:t> </a:t>
            </a:r>
            <a:endParaRPr lang="en-US" sz="2000" b="1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224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altLang="en-US" dirty="0" smtClean="0">
                <a:solidFill>
                  <a:srgbClr val="FF0000"/>
                </a:solidFill>
              </a:rPr>
              <a:t>Mas </a:t>
            </a:r>
            <a:r>
              <a:rPr lang="en-US" altLang="en-US" dirty="0" err="1" smtClean="0">
                <a:solidFill>
                  <a:srgbClr val="FF0000"/>
                </a:solidFill>
              </a:rPr>
              <a:t>vocabulario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62000"/>
            <a:ext cx="8229600" cy="5486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altLang="en-US" dirty="0" smtClean="0"/>
              <a:t>Inteligente </a:t>
            </a:r>
          </a:p>
          <a:p>
            <a:pPr>
              <a:lnSpc>
                <a:spcPct val="90000"/>
              </a:lnSpc>
            </a:pPr>
            <a:r>
              <a:rPr lang="es-ES" altLang="en-US" dirty="0" smtClean="0"/>
              <a:t>Interesante</a:t>
            </a:r>
            <a:endParaRPr lang="es-ES" altLang="en-US" dirty="0"/>
          </a:p>
          <a:p>
            <a:pPr>
              <a:lnSpc>
                <a:spcPct val="90000"/>
              </a:lnSpc>
            </a:pPr>
            <a:r>
              <a:rPr lang="es-ES" altLang="en-US" dirty="0"/>
              <a:t>Mucho gusto</a:t>
            </a:r>
          </a:p>
          <a:p>
            <a:pPr>
              <a:lnSpc>
                <a:spcPct val="90000"/>
              </a:lnSpc>
            </a:pPr>
            <a:r>
              <a:rPr lang="es-ES" altLang="en-US" dirty="0"/>
              <a:t>clase </a:t>
            </a:r>
            <a:r>
              <a:rPr lang="es-ES" altLang="en-US" sz="2000" i="1" dirty="0"/>
              <a:t>(f)</a:t>
            </a:r>
            <a:endParaRPr lang="es-ES" altLang="en-US" dirty="0"/>
          </a:p>
          <a:p>
            <a:pPr>
              <a:lnSpc>
                <a:spcPct val="90000"/>
              </a:lnSpc>
            </a:pPr>
            <a:r>
              <a:rPr lang="es-ES" altLang="en-US" dirty="0"/>
              <a:t>curso </a:t>
            </a:r>
            <a:r>
              <a:rPr lang="es-ES" altLang="en-US" sz="2000" i="1" dirty="0"/>
              <a:t>(m)</a:t>
            </a:r>
            <a:endParaRPr lang="es-ES" altLang="en-US" dirty="0"/>
          </a:p>
          <a:p>
            <a:pPr>
              <a:lnSpc>
                <a:spcPct val="90000"/>
              </a:lnSpc>
            </a:pPr>
            <a:r>
              <a:rPr lang="es-ES" altLang="en-US" dirty="0"/>
              <a:t>materia </a:t>
            </a:r>
            <a:r>
              <a:rPr lang="es-ES" altLang="en-US" sz="2000" i="1" dirty="0"/>
              <a:t>(f)</a:t>
            </a:r>
            <a:endParaRPr lang="es-ES" altLang="en-US" sz="2000" dirty="0"/>
          </a:p>
          <a:p>
            <a:pPr>
              <a:lnSpc>
                <a:spcPct val="90000"/>
              </a:lnSpc>
            </a:pPr>
            <a:r>
              <a:rPr lang="es-ES" altLang="en-US" dirty="0"/>
              <a:t>Fácil</a:t>
            </a:r>
          </a:p>
          <a:p>
            <a:pPr>
              <a:lnSpc>
                <a:spcPct val="90000"/>
              </a:lnSpc>
            </a:pPr>
            <a:r>
              <a:rPr lang="es-ES" altLang="en-US" dirty="0"/>
              <a:t>Difícil</a:t>
            </a:r>
          </a:p>
          <a:p>
            <a:pPr>
              <a:lnSpc>
                <a:spcPct val="90000"/>
              </a:lnSpc>
            </a:pPr>
            <a:r>
              <a:rPr lang="es-ES" altLang="en-US" dirty="0"/>
              <a:t>Duro (a)</a:t>
            </a:r>
          </a:p>
          <a:p>
            <a:pPr>
              <a:lnSpc>
                <a:spcPct val="90000"/>
              </a:lnSpc>
            </a:pPr>
            <a:r>
              <a:rPr lang="es-ES" altLang="en-US" dirty="0" smtClean="0"/>
              <a:t>Nacionalidad</a:t>
            </a:r>
          </a:p>
          <a:p>
            <a:pPr>
              <a:lnSpc>
                <a:spcPct val="90000"/>
              </a:lnSpc>
            </a:pPr>
            <a:r>
              <a:rPr lang="es-ES" altLang="en-US" dirty="0" smtClean="0"/>
              <a:t>Nuevo (a) </a:t>
            </a:r>
            <a:endParaRPr lang="en-US" altLang="en-US" dirty="0"/>
          </a:p>
        </p:txBody>
      </p:sp>
      <p:sp>
        <p:nvSpPr>
          <p:cNvPr id="10244" name="Line 4"/>
          <p:cNvSpPr>
            <a:spLocks noChangeShapeType="1"/>
          </p:cNvSpPr>
          <p:nvPr/>
        </p:nvSpPr>
        <p:spPr bwMode="auto">
          <a:xfrm>
            <a:off x="2514600" y="2667000"/>
            <a:ext cx="685800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5" name="Line 5"/>
          <p:cNvSpPr>
            <a:spLocks noChangeShapeType="1"/>
          </p:cNvSpPr>
          <p:nvPr/>
        </p:nvSpPr>
        <p:spPr bwMode="auto">
          <a:xfrm>
            <a:off x="2438400" y="3276600"/>
            <a:ext cx="1143000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6" name="Line 6"/>
          <p:cNvSpPr>
            <a:spLocks noChangeShapeType="1"/>
          </p:cNvSpPr>
          <p:nvPr/>
        </p:nvSpPr>
        <p:spPr bwMode="auto">
          <a:xfrm>
            <a:off x="3352800" y="3276600"/>
            <a:ext cx="457200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7" name="Line 7"/>
          <p:cNvSpPr>
            <a:spLocks noChangeShapeType="1"/>
          </p:cNvSpPr>
          <p:nvPr/>
        </p:nvSpPr>
        <p:spPr bwMode="auto">
          <a:xfrm>
            <a:off x="2590800" y="3810000"/>
            <a:ext cx="685800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8" name="Line 8"/>
          <p:cNvSpPr>
            <a:spLocks noChangeShapeType="1"/>
          </p:cNvSpPr>
          <p:nvPr/>
        </p:nvSpPr>
        <p:spPr bwMode="auto">
          <a:xfrm>
            <a:off x="3200400" y="2667000"/>
            <a:ext cx="0" cy="114300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3276600" y="1295400"/>
            <a:ext cx="21177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Interesting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3276600" y="1828800"/>
            <a:ext cx="36703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>
                <a:solidFill>
                  <a:srgbClr val="0000FF"/>
                </a:solidFill>
                <a:latin typeface="Verdana" pitchFamily="34" charset="0"/>
              </a:rPr>
              <a:t>Pleased to meet you</a:t>
            </a:r>
            <a:endParaRPr lang="en-US" altLang="en-US" sz="2400" b="1" u="sng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3765550" y="3048000"/>
            <a:ext cx="424346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Class / </a:t>
            </a:r>
            <a:r>
              <a:rPr lang="en-US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course/ subject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1981200" y="4038600"/>
            <a:ext cx="9747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Easy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2590800" y="4800600"/>
            <a:ext cx="1647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Difficult 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3352800" y="5638800"/>
            <a:ext cx="20653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Nationality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0255" name="Line 15"/>
          <p:cNvSpPr>
            <a:spLocks noChangeShapeType="1"/>
          </p:cNvSpPr>
          <p:nvPr/>
        </p:nvSpPr>
        <p:spPr bwMode="auto">
          <a:xfrm>
            <a:off x="1905000" y="4724400"/>
            <a:ext cx="685800" cy="30480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6" name="Line 16"/>
          <p:cNvSpPr>
            <a:spLocks noChangeShapeType="1"/>
          </p:cNvSpPr>
          <p:nvPr/>
        </p:nvSpPr>
        <p:spPr bwMode="auto">
          <a:xfrm flipV="1">
            <a:off x="2362200" y="5029200"/>
            <a:ext cx="228600" cy="22860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Text Box 14"/>
          <p:cNvSpPr txBox="1">
            <a:spLocks noChangeArrowheads="1"/>
          </p:cNvSpPr>
          <p:nvPr/>
        </p:nvSpPr>
        <p:spPr bwMode="auto">
          <a:xfrm>
            <a:off x="2743200" y="6172200"/>
            <a:ext cx="95250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New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8" name="Text Box 9"/>
          <p:cNvSpPr txBox="1">
            <a:spLocks noChangeArrowheads="1"/>
          </p:cNvSpPr>
          <p:nvPr/>
        </p:nvSpPr>
        <p:spPr bwMode="auto">
          <a:xfrm>
            <a:off x="3048000" y="762000"/>
            <a:ext cx="323037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Intelligent/smart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7526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4951</TotalTime>
  <Words>190</Words>
  <Application>Microsoft Office PowerPoint</Application>
  <PresentationFormat>On-screen Show (4:3)</PresentationFormat>
  <Paragraphs>62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Default Design</vt:lpstr>
      <vt:lpstr>Office Theme</vt:lpstr>
      <vt:lpstr>Me llamo ________   Clase 602 La fecha es el 5 noviembre del 2015</vt:lpstr>
      <vt:lpstr>PowerPoint Presentation</vt:lpstr>
      <vt:lpstr>PowerPoint Presentation</vt:lpstr>
      <vt:lpstr>PowerPoint Presentation</vt:lpstr>
      <vt:lpstr>PowerPoint Presentation</vt:lpstr>
      <vt:lpstr>Mas vocabulario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  Clase 9N La fecha es el 3 de noviembre del 2011</dc:title>
  <dc:creator>Helen Zumaeta</dc:creator>
  <cp:lastModifiedBy>Helen Zumaeta</cp:lastModifiedBy>
  <cp:revision>52</cp:revision>
  <cp:lastPrinted>2014-10-07T15:59:12Z</cp:lastPrinted>
  <dcterms:created xsi:type="dcterms:W3CDTF">2011-11-03T21:35:54Z</dcterms:created>
  <dcterms:modified xsi:type="dcterms:W3CDTF">2015-11-05T16:24:15Z</dcterms:modified>
</cp:coreProperties>
</file>